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La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Light-bold.fntdata"/><Relationship Id="rId27" Type="http://schemas.openxmlformats.org/officeDocument/2006/relationships/font" Target="fonts/Montserrat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ontserrat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La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1df7caae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61df7caaeb_1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61df7caaeb_1_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1df7caaeb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61df7caaeb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1df7caaeb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61df7caaeb_0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1df7caaeb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61df7caaeb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1df7caaeb_1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361df7caaeb_1_1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61df7caaeb_1_1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1df7caaeb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61df7caaeb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1df7caaeb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61df7caaeb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1df7caaeb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61df7caaeb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7da8591ac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67da8591ac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1df7caaeb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61df7caaeb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1df7caaeb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61df7caaeb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1df7caaeb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61df7caaeb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1df7caaeb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61df7caaeb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ertina">
  <p:cSld name="Copertina">
    <p:bg>
      <p:bgPr>
        <a:solidFill>
          <a:srgbClr val="0000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23531" l="20405" r="4877" t="17169"/>
          <a:stretch/>
        </p:blipFill>
        <p:spPr>
          <a:xfrm>
            <a:off x="0" y="1"/>
            <a:ext cx="9144002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body"/>
          </p:nvPr>
        </p:nvSpPr>
        <p:spPr>
          <a:xfrm>
            <a:off x="4820103" y="1620950"/>
            <a:ext cx="31830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2" type="body"/>
          </p:nvPr>
        </p:nvSpPr>
        <p:spPr>
          <a:xfrm>
            <a:off x="4820103" y="3305906"/>
            <a:ext cx="3454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4820104" y="1926819"/>
            <a:ext cx="4013100" cy="1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Light"/>
              <a:buNone/>
              <a:defRPr b="0" i="0" sz="35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17" name="Google Shape;17;p2"/>
          <p:cNvSpPr txBox="1"/>
          <p:nvPr/>
        </p:nvSpPr>
        <p:spPr>
          <a:xfrm>
            <a:off x="7157804" y="4706912"/>
            <a:ext cx="92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-6930" l="0" r="0" t="0"/>
          <a:stretch/>
        </p:blipFill>
        <p:spPr>
          <a:xfrm>
            <a:off x="990192" y="1551727"/>
            <a:ext cx="3197941" cy="158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8302" y="287739"/>
            <a:ext cx="1914816" cy="316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2"/>
          <p:cNvCxnSpPr/>
          <p:nvPr/>
        </p:nvCxnSpPr>
        <p:spPr>
          <a:xfrm>
            <a:off x="4572000" y="984169"/>
            <a:ext cx="0" cy="2912700"/>
          </a:xfrm>
          <a:prstGeom prst="straightConnector1">
            <a:avLst/>
          </a:prstGeom>
          <a:noFill/>
          <a:ln cap="flat" cmpd="sng" w="9525">
            <a:solidFill>
              <a:srgbClr val="E0388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" name="Google Shape;21;p2"/>
          <p:cNvSpPr txBox="1"/>
          <p:nvPr/>
        </p:nvSpPr>
        <p:spPr>
          <a:xfrm>
            <a:off x="3331077" y="4694137"/>
            <a:ext cx="3003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#CYBERJOURNEY   |   WWW.CYBERJOURNEY.IT</a:t>
            </a:r>
            <a:endParaRPr sz="7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ina bianca">
  <p:cSld name="Pagina bianca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1" name="Google Shape;91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ina bianca con titolo">
  <p:cSld name="Pagina bianca con titol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449625" y="632251"/>
            <a:ext cx="75393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00A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49626" y="357929"/>
            <a:ext cx="31164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onne con foto">
  <p:cSld name="2 colonne con foto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>
            <p:ph idx="2" type="pic"/>
          </p:nvPr>
        </p:nvSpPr>
        <p:spPr>
          <a:xfrm>
            <a:off x="4764398" y="640080"/>
            <a:ext cx="3947700" cy="37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49626" y="357929"/>
            <a:ext cx="31164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449626" y="632252"/>
            <a:ext cx="3947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00A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29" name="Google Shape;29;p4"/>
          <p:cNvSpPr txBox="1"/>
          <p:nvPr>
            <p:ph idx="3" type="body"/>
          </p:nvPr>
        </p:nvSpPr>
        <p:spPr>
          <a:xfrm>
            <a:off x="449631" y="1848982"/>
            <a:ext cx="3947700" cy="25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4" type="body"/>
          </p:nvPr>
        </p:nvSpPr>
        <p:spPr>
          <a:xfrm>
            <a:off x="440112" y="1560019"/>
            <a:ext cx="3948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onne testo">
  <p:cSld name="2 colonne testo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" type="body"/>
          </p:nvPr>
        </p:nvSpPr>
        <p:spPr>
          <a:xfrm>
            <a:off x="431806" y="1846827"/>
            <a:ext cx="3948900" cy="2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778835" y="1846827"/>
            <a:ext cx="3933300" cy="2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3" type="body"/>
          </p:nvPr>
        </p:nvSpPr>
        <p:spPr>
          <a:xfrm>
            <a:off x="440112" y="1545386"/>
            <a:ext cx="3948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4" type="body"/>
          </p:nvPr>
        </p:nvSpPr>
        <p:spPr>
          <a:xfrm>
            <a:off x="4768764" y="1545386"/>
            <a:ext cx="39333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449625" y="632251"/>
            <a:ext cx="82626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00A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37" name="Google Shape;37;p5"/>
          <p:cNvSpPr txBox="1"/>
          <p:nvPr>
            <p:ph idx="5" type="body"/>
          </p:nvPr>
        </p:nvSpPr>
        <p:spPr>
          <a:xfrm>
            <a:off x="449626" y="357929"/>
            <a:ext cx="31164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onne">
  <p:cSld name="3 colonn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>
            <p:ph idx="2" type="pic"/>
          </p:nvPr>
        </p:nvSpPr>
        <p:spPr>
          <a:xfrm>
            <a:off x="3556506" y="624422"/>
            <a:ext cx="2354700" cy="22572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6"/>
          <p:cNvSpPr txBox="1"/>
          <p:nvPr>
            <p:ph type="title"/>
          </p:nvPr>
        </p:nvSpPr>
        <p:spPr>
          <a:xfrm>
            <a:off x="449626" y="632251"/>
            <a:ext cx="2675700" cy="22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00A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1" name="Google Shape;41;p6"/>
          <p:cNvSpPr/>
          <p:nvPr>
            <p:ph idx="3" type="pic"/>
          </p:nvPr>
        </p:nvSpPr>
        <p:spPr>
          <a:xfrm>
            <a:off x="6330514" y="624422"/>
            <a:ext cx="2354700" cy="22572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31806" y="3054928"/>
            <a:ext cx="26937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3544689" y="3054928"/>
            <a:ext cx="23667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5" type="body"/>
          </p:nvPr>
        </p:nvSpPr>
        <p:spPr>
          <a:xfrm>
            <a:off x="6330514" y="3054928"/>
            <a:ext cx="23667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6" type="body"/>
          </p:nvPr>
        </p:nvSpPr>
        <p:spPr>
          <a:xfrm>
            <a:off x="449626" y="357929"/>
            <a:ext cx="31164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onne (version 2)">
  <p:cSld name="3 colonne (version 2)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idx="1" type="body"/>
          </p:nvPr>
        </p:nvSpPr>
        <p:spPr>
          <a:xfrm>
            <a:off x="440119" y="3243876"/>
            <a:ext cx="2519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/>
          <p:nvPr>
            <p:ph idx="2" type="pic"/>
          </p:nvPr>
        </p:nvSpPr>
        <p:spPr>
          <a:xfrm>
            <a:off x="440113" y="1369779"/>
            <a:ext cx="2519100" cy="13848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440112" y="2950454"/>
            <a:ext cx="25191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6200839" y="3243876"/>
            <a:ext cx="2519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7"/>
          <p:cNvSpPr/>
          <p:nvPr>
            <p:ph idx="5" type="pic"/>
          </p:nvPr>
        </p:nvSpPr>
        <p:spPr>
          <a:xfrm>
            <a:off x="6200833" y="1369779"/>
            <a:ext cx="2519100" cy="13848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7"/>
          <p:cNvSpPr txBox="1"/>
          <p:nvPr>
            <p:ph idx="6" type="body"/>
          </p:nvPr>
        </p:nvSpPr>
        <p:spPr>
          <a:xfrm>
            <a:off x="6200832" y="2950454"/>
            <a:ext cx="25191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7" type="body"/>
          </p:nvPr>
        </p:nvSpPr>
        <p:spPr>
          <a:xfrm>
            <a:off x="3324635" y="3243876"/>
            <a:ext cx="2519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7"/>
          <p:cNvSpPr/>
          <p:nvPr>
            <p:ph idx="8" type="pic"/>
          </p:nvPr>
        </p:nvSpPr>
        <p:spPr>
          <a:xfrm>
            <a:off x="3324629" y="1369779"/>
            <a:ext cx="2519100" cy="13848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7"/>
          <p:cNvSpPr txBox="1"/>
          <p:nvPr>
            <p:ph idx="9" type="body"/>
          </p:nvPr>
        </p:nvSpPr>
        <p:spPr>
          <a:xfrm>
            <a:off x="3324629" y="2950454"/>
            <a:ext cx="25191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type="title"/>
          </p:nvPr>
        </p:nvSpPr>
        <p:spPr>
          <a:xfrm>
            <a:off x="449625" y="632251"/>
            <a:ext cx="82704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00A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7" name="Google Shape;57;p7"/>
          <p:cNvSpPr txBox="1"/>
          <p:nvPr>
            <p:ph idx="13" type="body"/>
          </p:nvPr>
        </p:nvSpPr>
        <p:spPr>
          <a:xfrm>
            <a:off x="449626" y="357929"/>
            <a:ext cx="31164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onne foto multiple">
  <p:cSld name="2 colonne foto multip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>
            <p:ph idx="2" type="pic"/>
          </p:nvPr>
        </p:nvSpPr>
        <p:spPr>
          <a:xfrm>
            <a:off x="4604084" y="600167"/>
            <a:ext cx="1968600" cy="37161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8"/>
          <p:cNvSpPr/>
          <p:nvPr>
            <p:ph idx="3" type="pic"/>
          </p:nvPr>
        </p:nvSpPr>
        <p:spPr>
          <a:xfrm>
            <a:off x="6739335" y="600168"/>
            <a:ext cx="1968600" cy="19014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8"/>
          <p:cNvSpPr/>
          <p:nvPr>
            <p:ph idx="4" type="pic"/>
          </p:nvPr>
        </p:nvSpPr>
        <p:spPr>
          <a:xfrm>
            <a:off x="6739334" y="2671910"/>
            <a:ext cx="1968600" cy="16443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449263" y="2571751"/>
            <a:ext cx="3987900" cy="17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5" type="body"/>
          </p:nvPr>
        </p:nvSpPr>
        <p:spPr>
          <a:xfrm>
            <a:off x="440112" y="2324756"/>
            <a:ext cx="3996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type="title"/>
          </p:nvPr>
        </p:nvSpPr>
        <p:spPr>
          <a:xfrm>
            <a:off x="449625" y="632251"/>
            <a:ext cx="39879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00A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65" name="Google Shape;65;p8"/>
          <p:cNvSpPr txBox="1"/>
          <p:nvPr>
            <p:ph idx="6" type="body"/>
          </p:nvPr>
        </p:nvSpPr>
        <p:spPr>
          <a:xfrm>
            <a:off x="449626" y="357929"/>
            <a:ext cx="31164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>
            <p:ph idx="2" type="pic"/>
          </p:nvPr>
        </p:nvSpPr>
        <p:spPr>
          <a:xfrm>
            <a:off x="3023732" y="1737482"/>
            <a:ext cx="1080000" cy="10800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"/>
          <p:cNvSpPr/>
          <p:nvPr>
            <p:ph idx="3" type="pic"/>
          </p:nvPr>
        </p:nvSpPr>
        <p:spPr>
          <a:xfrm>
            <a:off x="1016512" y="1737482"/>
            <a:ext cx="1080000" cy="10800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9"/>
          <p:cNvSpPr/>
          <p:nvPr>
            <p:ph idx="4" type="pic"/>
          </p:nvPr>
        </p:nvSpPr>
        <p:spPr>
          <a:xfrm>
            <a:off x="5030951" y="1737482"/>
            <a:ext cx="1080000" cy="10800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9"/>
          <p:cNvSpPr/>
          <p:nvPr>
            <p:ph idx="5" type="pic"/>
          </p:nvPr>
        </p:nvSpPr>
        <p:spPr>
          <a:xfrm>
            <a:off x="7038171" y="1737482"/>
            <a:ext cx="1080000" cy="10800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9"/>
          <p:cNvSpPr txBox="1"/>
          <p:nvPr>
            <p:ph idx="1" type="body"/>
          </p:nvPr>
        </p:nvSpPr>
        <p:spPr>
          <a:xfrm>
            <a:off x="604313" y="3270456"/>
            <a:ext cx="18501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794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794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794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794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6" type="body"/>
          </p:nvPr>
        </p:nvSpPr>
        <p:spPr>
          <a:xfrm>
            <a:off x="604306" y="2977034"/>
            <a:ext cx="18501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7" type="body"/>
          </p:nvPr>
        </p:nvSpPr>
        <p:spPr>
          <a:xfrm>
            <a:off x="2633640" y="3270456"/>
            <a:ext cx="18501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794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794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794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794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8" type="body"/>
          </p:nvPr>
        </p:nvSpPr>
        <p:spPr>
          <a:xfrm>
            <a:off x="2633633" y="2977034"/>
            <a:ext cx="18501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9" type="body"/>
          </p:nvPr>
        </p:nvSpPr>
        <p:spPr>
          <a:xfrm>
            <a:off x="4679008" y="3270456"/>
            <a:ext cx="18501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794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794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794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794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13" type="body"/>
          </p:nvPr>
        </p:nvSpPr>
        <p:spPr>
          <a:xfrm>
            <a:off x="4679002" y="2977034"/>
            <a:ext cx="18501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14" type="body"/>
          </p:nvPr>
        </p:nvSpPr>
        <p:spPr>
          <a:xfrm>
            <a:off x="6692292" y="3270456"/>
            <a:ext cx="18501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794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794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794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794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5" type="body"/>
          </p:nvPr>
        </p:nvSpPr>
        <p:spPr>
          <a:xfrm>
            <a:off x="6692286" y="2977034"/>
            <a:ext cx="18501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type="title"/>
          </p:nvPr>
        </p:nvSpPr>
        <p:spPr>
          <a:xfrm>
            <a:off x="449625" y="632251"/>
            <a:ext cx="82704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00A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80" name="Google Shape;80;p9"/>
          <p:cNvSpPr txBox="1"/>
          <p:nvPr>
            <p:ph idx="16" type="body"/>
          </p:nvPr>
        </p:nvSpPr>
        <p:spPr>
          <a:xfrm>
            <a:off x="449626" y="357929"/>
            <a:ext cx="31164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0"/>
          <p:cNvPicPr preferRelativeResize="0"/>
          <p:nvPr/>
        </p:nvPicPr>
        <p:blipFill rotWithShape="1">
          <a:blip r:embed="rId2">
            <a:alphaModFix/>
          </a:blip>
          <a:srcRect b="23531" l="20405" r="4877" t="17169"/>
          <a:stretch/>
        </p:blipFill>
        <p:spPr>
          <a:xfrm>
            <a:off x="0" y="0"/>
            <a:ext cx="9144002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 txBox="1"/>
          <p:nvPr/>
        </p:nvSpPr>
        <p:spPr>
          <a:xfrm>
            <a:off x="316637" y="4718664"/>
            <a:ext cx="3003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#CYBERJOURNEY   |   WWW.CYBERJOURNEY.IT</a:t>
            </a:r>
            <a:endParaRPr sz="700"/>
          </a:p>
        </p:txBody>
      </p:sp>
      <p:pic>
        <p:nvPicPr>
          <p:cNvPr id="84" name="Google Shape;8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9164" y="2339191"/>
            <a:ext cx="2434258" cy="391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9839" y="4771068"/>
            <a:ext cx="1227523" cy="202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0"/>
          <p:cNvCxnSpPr/>
          <p:nvPr/>
        </p:nvCxnSpPr>
        <p:spPr>
          <a:xfrm>
            <a:off x="4572000" y="2220686"/>
            <a:ext cx="0" cy="663900"/>
          </a:xfrm>
          <a:prstGeom prst="straightConnector1">
            <a:avLst/>
          </a:prstGeom>
          <a:noFill/>
          <a:ln cap="flat" cmpd="sng" w="9525">
            <a:solidFill>
              <a:srgbClr val="E0388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" name="Google Shape;87;p10"/>
          <p:cNvSpPr txBox="1"/>
          <p:nvPr/>
        </p:nvSpPr>
        <p:spPr>
          <a:xfrm>
            <a:off x="1432375" y="2220686"/>
            <a:ext cx="2952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FF00AE"/>
                </a:solidFill>
                <a:latin typeface="Montserrat"/>
                <a:ea typeface="Montserrat"/>
                <a:cs typeface="Montserrat"/>
                <a:sym typeface="Montserrat"/>
              </a:rPr>
              <a:t>GRAZIE</a:t>
            </a:r>
            <a:r>
              <a:rPr lang="it" sz="1800">
                <a:solidFill>
                  <a:srgbClr val="FF00AE"/>
                </a:solidFill>
                <a:latin typeface="Montserrat"/>
                <a:ea typeface="Montserrat"/>
                <a:cs typeface="Montserrat"/>
                <a:sym typeface="Montserrat"/>
              </a:rPr>
              <a:t> PER L’ATTENZIONE</a:t>
            </a:r>
            <a:endParaRPr sz="7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png"/><Relationship Id="rId2" Type="http://schemas.openxmlformats.org/officeDocument/2006/relationships/image" Target="../media/image14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4589930"/>
            <a:ext cx="9144000" cy="553500"/>
          </a:xfrm>
          <a:prstGeom prst="rect">
            <a:avLst/>
          </a:prstGeom>
          <a:solidFill>
            <a:srgbClr val="000000"/>
          </a:solidFill>
          <a:ln cap="flat" cmpd="sng" w="12700">
            <a:solidFill>
              <a:srgbClr val="00006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8703941" y="145162"/>
            <a:ext cx="233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t" sz="900" u="none" cap="none" strike="noStrike">
                <a:solidFill>
                  <a:srgbClr val="D1D1D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sz="1200">
              <a:solidFill>
                <a:srgbClr val="D1D1D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21026" l="16296" r="0" t="25675"/>
          <a:stretch/>
        </p:blipFill>
        <p:spPr>
          <a:xfrm>
            <a:off x="5256" y="4589930"/>
            <a:ext cx="877810" cy="56145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3336958" y="4789770"/>
            <a:ext cx="3003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#CYBERJOURNEY   |   WWW.CYBERJOURNEY.IT</a:t>
            </a:r>
            <a:endParaRPr sz="700"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93115" y="4771068"/>
            <a:ext cx="1227523" cy="20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67" y="4688965"/>
            <a:ext cx="1985849" cy="31967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72">
          <p15:clr>
            <a:srgbClr val="F26B43"/>
          </p15:clr>
        </p15:guide>
        <p15:guide id="3" pos="5488">
          <p15:clr>
            <a:srgbClr val="F26B43"/>
          </p15:clr>
        </p15:guide>
        <p15:guide id="4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francesco.giordano@pagopa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EdOverflow/can-i-take-over-xyz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4820103" y="1510015"/>
            <a:ext cx="3182887" cy="216693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it" sz="700"/>
              <a:t>2025</a:t>
            </a:r>
            <a:r>
              <a:rPr lang="it" sz="700"/>
              <a:t>, June 19th</a:t>
            </a:r>
            <a:endParaRPr sz="700"/>
          </a:p>
        </p:txBody>
      </p:sp>
      <p:sp>
        <p:nvSpPr>
          <p:cNvPr id="103" name="Google Shape;103;p14"/>
          <p:cNvSpPr txBox="1"/>
          <p:nvPr>
            <p:ph idx="2" type="body"/>
          </p:nvPr>
        </p:nvSpPr>
        <p:spPr>
          <a:xfrm>
            <a:off x="4820103" y="3125938"/>
            <a:ext cx="34545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it" sz="1300"/>
              <a:t>Francesco Giordano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it" u="sng">
                <a:solidFill>
                  <a:schemeClr val="hlink"/>
                </a:solidFill>
                <a:hlinkClick r:id="rId3"/>
              </a:rPr>
              <a:t>francesco.giordano@pagopa.com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it"/>
              <a:t>PagoPA S.p.A.</a:t>
            </a:r>
            <a:endParaRPr/>
          </a:p>
        </p:txBody>
      </p:sp>
      <p:sp>
        <p:nvSpPr>
          <p:cNvPr id="104" name="Google Shape;104;p14"/>
          <p:cNvSpPr txBox="1"/>
          <p:nvPr>
            <p:ph type="title"/>
          </p:nvPr>
        </p:nvSpPr>
        <p:spPr>
          <a:xfrm>
            <a:off x="4820100" y="1767877"/>
            <a:ext cx="40131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b="1" lang="it" sz="2400">
                <a:latin typeface="Montserrat"/>
                <a:ea typeface="Montserrat"/>
                <a:cs typeface="Montserrat"/>
                <a:sym typeface="Montserrat"/>
              </a:rPr>
              <a:t>Building a Product Security Team</a:t>
            </a:r>
            <a:r>
              <a:rPr lang="it" sz="1800"/>
              <a:t> 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i="1" lang="it" sz="1900"/>
              <a:t>A tale from the field</a:t>
            </a:r>
            <a:endParaRPr i="1"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517950" y="1113275"/>
            <a:ext cx="84366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it" sz="1700"/>
              <a:t>Leverage GitHub security Alerts to collect info on repo status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it" sz="1700"/>
              <a:t>Get in-real-time alerts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it" sz="1700"/>
              <a:t>Custom metrics to trigger escalation</a:t>
            </a:r>
            <a:endParaRPr sz="1700"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449625" y="632251"/>
            <a:ext cx="82626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rPr lang="it" sz="2000"/>
              <a:t>Managing GitHub Security Alerts with ALMA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700"/>
          </a:p>
        </p:txBody>
      </p:sp>
      <p:sp>
        <p:nvSpPr>
          <p:cNvPr id="186" name="Google Shape;186;p23"/>
          <p:cNvSpPr txBox="1"/>
          <p:nvPr>
            <p:ph idx="5" type="body"/>
          </p:nvPr>
        </p:nvSpPr>
        <p:spPr>
          <a:xfrm>
            <a:off x="449626" y="357929"/>
            <a:ext cx="31164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it" sz="700"/>
              <a:t>CYBERJOURNEY</a:t>
            </a:r>
            <a:endParaRPr sz="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700"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625" y="2040250"/>
            <a:ext cx="6179251" cy="24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501400" y="1241675"/>
            <a:ext cx="5151000" cy="3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it" sz="1700"/>
              <a:t>Identifies resources without a CNAME associated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it" sz="1700"/>
              <a:t>Notify the product teams (shifting security ownership towards the product team)</a:t>
            </a:r>
            <a:br>
              <a:rPr lang="it" sz="1700"/>
            </a:b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it" sz="1400"/>
              <a:t>More info on subdomain takeover: </a:t>
            </a:r>
            <a:r>
              <a:rPr lang="it" sz="1400" u="sng">
                <a:solidFill>
                  <a:schemeClr val="hlink"/>
                </a:solidFill>
                <a:hlinkClick r:id="rId3"/>
              </a:rPr>
              <a:t>https://github.com/EdOverflow/can-i-take-over-xyz </a:t>
            </a:r>
            <a:endParaRPr sz="1400"/>
          </a:p>
        </p:txBody>
      </p:sp>
      <p:sp>
        <p:nvSpPr>
          <p:cNvPr id="193" name="Google Shape;193;p24"/>
          <p:cNvSpPr txBox="1"/>
          <p:nvPr>
            <p:ph type="title"/>
          </p:nvPr>
        </p:nvSpPr>
        <p:spPr>
          <a:xfrm>
            <a:off x="449625" y="632251"/>
            <a:ext cx="82626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rPr lang="it" sz="2000"/>
              <a:t>Subdomain Takeover Monitoring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700"/>
          </a:p>
        </p:txBody>
      </p:sp>
      <p:sp>
        <p:nvSpPr>
          <p:cNvPr id="194" name="Google Shape;194;p24"/>
          <p:cNvSpPr txBox="1"/>
          <p:nvPr>
            <p:ph idx="5" type="body"/>
          </p:nvPr>
        </p:nvSpPr>
        <p:spPr>
          <a:xfrm>
            <a:off x="449626" y="357929"/>
            <a:ext cx="31164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it" sz="700"/>
              <a:t>CYBERJOURNEY</a:t>
            </a:r>
            <a:endParaRPr sz="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700"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700" y="632251"/>
            <a:ext cx="2538959" cy="3675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440700" y="1067475"/>
            <a:ext cx="82626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it" sz="1700"/>
              <a:t>Identify improvements area across the organization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it" sz="1700"/>
              <a:t>Keep building (we have some ideas regarding CodeQL…)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it" sz="1700"/>
              <a:t>Hopefully open source our platform (sharing is caring)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01" name="Google Shape;201;p25"/>
          <p:cNvSpPr txBox="1"/>
          <p:nvPr>
            <p:ph type="title"/>
          </p:nvPr>
        </p:nvSpPr>
        <p:spPr>
          <a:xfrm>
            <a:off x="440700" y="632251"/>
            <a:ext cx="82626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rPr lang="it" sz="2000"/>
              <a:t>To be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700"/>
          </a:p>
        </p:txBody>
      </p:sp>
      <p:sp>
        <p:nvSpPr>
          <p:cNvPr id="202" name="Google Shape;202;p25"/>
          <p:cNvSpPr txBox="1"/>
          <p:nvPr>
            <p:ph idx="5" type="body"/>
          </p:nvPr>
        </p:nvSpPr>
        <p:spPr>
          <a:xfrm>
            <a:off x="449626" y="357929"/>
            <a:ext cx="31164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it" sz="700"/>
              <a:t>CYBERJOURNEY</a:t>
            </a:r>
            <a:endParaRPr sz="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700"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325" y="2286200"/>
            <a:ext cx="5023349" cy="21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/>
          <p:nvPr/>
        </p:nvSpPr>
        <p:spPr>
          <a:xfrm>
            <a:off x="2674375" y="2205300"/>
            <a:ext cx="1782000" cy="732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rgbClr val="FF00AE"/>
                </a:solidFill>
                <a:latin typeface="Montserrat"/>
                <a:ea typeface="Montserrat"/>
                <a:cs typeface="Montserrat"/>
                <a:sym typeface="Montserrat"/>
              </a:rPr>
              <a:t>THANKS </a:t>
            </a:r>
            <a:r>
              <a:rPr lang="it" sz="1500">
                <a:solidFill>
                  <a:srgbClr val="FF00AE"/>
                </a:solidFill>
                <a:latin typeface="Montserrat"/>
                <a:ea typeface="Montserrat"/>
                <a:cs typeface="Montserrat"/>
                <a:sym typeface="Montserrat"/>
              </a:rPr>
              <a:t>FOR YOUR ATTENTION</a:t>
            </a:r>
            <a:endParaRPr sz="1500">
              <a:solidFill>
                <a:srgbClr val="FF00A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idx="7" type="body"/>
          </p:nvPr>
        </p:nvSpPr>
        <p:spPr>
          <a:xfrm>
            <a:off x="3646953" y="3511031"/>
            <a:ext cx="18501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it"/>
              <a:t>Senior Security Engineer at PagoPA S.p.A.</a:t>
            </a:r>
            <a:endParaRPr sz="700"/>
          </a:p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700"/>
          </a:p>
        </p:txBody>
      </p:sp>
      <p:sp>
        <p:nvSpPr>
          <p:cNvPr id="110" name="Google Shape;110;p15"/>
          <p:cNvSpPr txBox="1"/>
          <p:nvPr>
            <p:ph idx="8" type="body"/>
          </p:nvPr>
        </p:nvSpPr>
        <p:spPr>
          <a:xfrm>
            <a:off x="3254101" y="3176125"/>
            <a:ext cx="26358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 sz="1500"/>
              <a:t>Francesco Giordano</a:t>
            </a:r>
            <a:endParaRPr sz="2400"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500"/>
          </a:p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>
            <a:off x="449625" y="632251"/>
            <a:ext cx="82704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rPr lang="it" sz="2000"/>
              <a:t>Who am I?</a:t>
            </a:r>
            <a:endParaRPr sz="2000"/>
          </a:p>
        </p:txBody>
      </p:sp>
      <p:sp>
        <p:nvSpPr>
          <p:cNvPr id="112" name="Google Shape;112;p15"/>
          <p:cNvSpPr txBox="1"/>
          <p:nvPr>
            <p:ph idx="16" type="body"/>
          </p:nvPr>
        </p:nvSpPr>
        <p:spPr>
          <a:xfrm>
            <a:off x="449626" y="357929"/>
            <a:ext cx="31164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it" sz="700"/>
              <a:t>CYBERJOURNEY</a:t>
            </a:r>
            <a:endParaRPr sz="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700"/>
          </a:p>
        </p:txBody>
      </p:sp>
      <p:pic>
        <p:nvPicPr>
          <p:cNvPr id="113" name="Google Shape;113;p15" title="foto_giordan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863" y="1351801"/>
            <a:ext cx="1709924" cy="170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449626" y="632252"/>
            <a:ext cx="3947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rPr lang="it" sz="2000"/>
              <a:t>Who are we?</a:t>
            </a:r>
            <a:endParaRPr sz="2000"/>
          </a:p>
        </p:txBody>
      </p:sp>
      <p:sp>
        <p:nvSpPr>
          <p:cNvPr id="119" name="Google Shape;119;p16"/>
          <p:cNvSpPr txBox="1"/>
          <p:nvPr>
            <p:ph idx="3" type="body"/>
          </p:nvPr>
        </p:nvSpPr>
        <p:spPr>
          <a:xfrm>
            <a:off x="380350" y="1213700"/>
            <a:ext cx="8549400" cy="25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i="1" lang="it" sz="1800"/>
              <a:t>Driving the digital transformation of the Italian Public Sector</a:t>
            </a:r>
            <a:r>
              <a:rPr lang="it" sz="1800"/>
              <a:t>, delivering and maintaining software products at scale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i="1" lang="it" sz="1800"/>
              <a:t>Italian</a:t>
            </a:r>
            <a:r>
              <a:rPr lang="it" sz="1800"/>
              <a:t> State-owned company (100% Ministry of Economy and Finance)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it" sz="1800"/>
              <a:t>Serving </a:t>
            </a:r>
            <a:r>
              <a:rPr b="1" i="1" lang="it" sz="1800"/>
              <a:t>40+M</a:t>
            </a:r>
            <a:r>
              <a:rPr i="1" lang="it" sz="1800"/>
              <a:t> </a:t>
            </a:r>
            <a:r>
              <a:rPr b="1" i="1" lang="it" sz="1800"/>
              <a:t>users</a:t>
            </a:r>
            <a:r>
              <a:rPr lang="it" sz="1800"/>
              <a:t> across different platforms (Payment Platform, Notification Platform, etc…)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t" sz="1800"/>
              <a:t>Currently developing </a:t>
            </a:r>
            <a:r>
              <a:rPr b="1" i="1" lang="it" sz="1800"/>
              <a:t>European Digital Identity W</a:t>
            </a:r>
            <a:r>
              <a:rPr b="1" i="1" lang="it" sz="1800"/>
              <a:t>allet</a:t>
            </a:r>
            <a:r>
              <a:rPr lang="it" sz="1800"/>
              <a:t> for Italy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800"/>
          </a:p>
        </p:txBody>
      </p: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449626" y="357929"/>
            <a:ext cx="31164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it" sz="700"/>
              <a:t>CYBERJOURNEY</a:t>
            </a:r>
            <a:endParaRPr sz="700"/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713" y="3782300"/>
            <a:ext cx="1692575" cy="4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449625" y="1734250"/>
            <a:ext cx="4174800" cy="2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b="1" i="1" lang="it" sz="1700"/>
              <a:t>&lt; 50</a:t>
            </a:r>
            <a:r>
              <a:rPr lang="it" sz="1700"/>
              <a:t> employees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" sz="1700"/>
              <a:t>mainly </a:t>
            </a:r>
            <a:r>
              <a:rPr b="1" i="1" lang="it" sz="1700"/>
              <a:t>2</a:t>
            </a:r>
            <a:r>
              <a:rPr b="1" lang="it" sz="1700"/>
              <a:t> </a:t>
            </a:r>
            <a:r>
              <a:rPr lang="it" sz="1700"/>
              <a:t>products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i="1" lang="it" sz="1700"/>
              <a:t>1</a:t>
            </a:r>
            <a:r>
              <a:rPr lang="it" sz="1700"/>
              <a:t> Cloud Service Provider (Azure)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" sz="1700"/>
              <a:t>probably you could count the number of important repos with </a:t>
            </a:r>
            <a:r>
              <a:rPr lang="it" sz="1700"/>
              <a:t>your fingers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" sz="1700"/>
              <a:t>Product Security Engineers: </a:t>
            </a:r>
            <a:r>
              <a:rPr b="1" i="1" lang="it" sz="1700"/>
              <a:t>1</a:t>
            </a:r>
            <a:endParaRPr sz="1700"/>
          </a:p>
        </p:txBody>
      </p:sp>
      <p:sp>
        <p:nvSpPr>
          <p:cNvPr id="127" name="Google Shape;127;p17"/>
          <p:cNvSpPr txBox="1"/>
          <p:nvPr>
            <p:ph idx="2" type="body"/>
          </p:nvPr>
        </p:nvSpPr>
        <p:spPr>
          <a:xfrm>
            <a:off x="4778935" y="1734252"/>
            <a:ext cx="3933300" cy="2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it" sz="1700"/>
              <a:t>roughly </a:t>
            </a:r>
            <a:r>
              <a:rPr b="1" i="1" lang="it" sz="1700"/>
              <a:t>400</a:t>
            </a:r>
            <a:r>
              <a:rPr lang="it" sz="1700"/>
              <a:t> employees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it" sz="1700"/>
              <a:t>more than </a:t>
            </a:r>
            <a:r>
              <a:rPr b="1" i="1" lang="it" sz="1700"/>
              <a:t>5</a:t>
            </a:r>
            <a:r>
              <a:rPr lang="it" sz="1700"/>
              <a:t> products (and growing)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i="1" lang="it" sz="1700"/>
              <a:t>3</a:t>
            </a:r>
            <a:r>
              <a:rPr lang="it" sz="1700"/>
              <a:t> CSP (Azure, AWS, GCP)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i="1" lang="it" sz="1700"/>
              <a:t>800+</a:t>
            </a:r>
            <a:r>
              <a:rPr lang="it" sz="1700"/>
              <a:t> Repositories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it" sz="1700"/>
              <a:t>Product Security Engineers: </a:t>
            </a:r>
            <a:r>
              <a:rPr b="1" i="1" lang="it" sz="1700"/>
              <a:t>4 </a:t>
            </a:r>
            <a:r>
              <a:rPr lang="it" sz="1700"/>
              <a:t>working as a Team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700"/>
          </a:p>
        </p:txBody>
      </p:sp>
      <p:sp>
        <p:nvSpPr>
          <p:cNvPr id="128" name="Google Shape;128;p17"/>
          <p:cNvSpPr txBox="1"/>
          <p:nvPr>
            <p:ph idx="3" type="body"/>
          </p:nvPr>
        </p:nvSpPr>
        <p:spPr>
          <a:xfrm>
            <a:off x="349712" y="1241674"/>
            <a:ext cx="3948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 sz="1900"/>
              <a:t>early 2020</a:t>
            </a:r>
            <a:endParaRPr sz="1900"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7"/>
          <p:cNvSpPr txBox="1"/>
          <p:nvPr>
            <p:ph idx="4" type="body"/>
          </p:nvPr>
        </p:nvSpPr>
        <p:spPr>
          <a:xfrm>
            <a:off x="4738939" y="1241674"/>
            <a:ext cx="39333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t" sz="1900"/>
              <a:t>mid 2025</a:t>
            </a:r>
            <a:endParaRPr sz="1900"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700"/>
          </a:p>
        </p:txBody>
      </p:sp>
      <p:sp>
        <p:nvSpPr>
          <p:cNvPr id="130" name="Google Shape;130;p17"/>
          <p:cNvSpPr txBox="1"/>
          <p:nvPr>
            <p:ph type="title"/>
          </p:nvPr>
        </p:nvSpPr>
        <p:spPr>
          <a:xfrm>
            <a:off x="449625" y="632251"/>
            <a:ext cx="82626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rPr lang="it" sz="2000"/>
              <a:t>Our journey (surviving the scale-up)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700"/>
          </a:p>
        </p:txBody>
      </p:sp>
      <p:sp>
        <p:nvSpPr>
          <p:cNvPr id="131" name="Google Shape;131;p17"/>
          <p:cNvSpPr txBox="1"/>
          <p:nvPr>
            <p:ph idx="5" type="body"/>
          </p:nvPr>
        </p:nvSpPr>
        <p:spPr>
          <a:xfrm>
            <a:off x="449626" y="357929"/>
            <a:ext cx="31164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it" sz="700"/>
              <a:t>CYBERJOURNEY</a:t>
            </a:r>
            <a:endParaRPr sz="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440700" y="599051"/>
            <a:ext cx="82626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rPr lang="it" sz="2000"/>
              <a:t>But what is a Product Security Team?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700"/>
          </a:p>
        </p:txBody>
      </p:sp>
      <p:sp>
        <p:nvSpPr>
          <p:cNvPr id="137" name="Google Shape;137;p18"/>
          <p:cNvSpPr txBox="1"/>
          <p:nvPr>
            <p:ph idx="5" type="body"/>
          </p:nvPr>
        </p:nvSpPr>
        <p:spPr>
          <a:xfrm>
            <a:off x="449626" y="357929"/>
            <a:ext cx="31164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it" sz="700"/>
              <a:t>CYBERJOURNEY</a:t>
            </a:r>
            <a:endParaRPr sz="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700"/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25" y="1386000"/>
            <a:ext cx="778150" cy="7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150200" y="2164125"/>
            <a:ext cx="187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Works alongside the Product Team</a:t>
            </a:r>
            <a:endParaRPr sz="1300"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8000" y="2937900"/>
            <a:ext cx="778150" cy="7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1573225" y="3716050"/>
            <a:ext cx="226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Guide the Team in the Design phase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3775" y="1385975"/>
            <a:ext cx="778150" cy="7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2882700" y="2164125"/>
            <a:ext cx="25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Performs security tests (no time-framed assessments)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3179" y="2937901"/>
            <a:ext cx="778150" cy="77815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>
            <a:off x="5249550" y="3716050"/>
            <a:ext cx="174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Scale as much as possible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0120" y="1385976"/>
            <a:ext cx="778150" cy="7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6493900" y="2164125"/>
            <a:ext cx="249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Builds an “engineering” culture of security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501400" y="1162950"/>
            <a:ext cx="8436600" cy="1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it" sz="1700"/>
              <a:t>We had (probably conflicting) goals: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it" sz="1700"/>
              <a:t>Have an </a:t>
            </a:r>
            <a:r>
              <a:rPr b="1" i="1" lang="it" sz="1700"/>
              <a:t>up-to-date security knowledge</a:t>
            </a:r>
            <a:r>
              <a:rPr lang="it" sz="1700"/>
              <a:t> on assigned products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i="1" lang="it" sz="1700"/>
              <a:t>Scale</a:t>
            </a:r>
            <a:r>
              <a:rPr lang="it" sz="1700"/>
              <a:t> across the entire organization with a very small team (with automation and standards)</a:t>
            </a:r>
            <a:endParaRPr sz="1700"/>
          </a:p>
        </p:txBody>
      </p:sp>
      <p:sp>
        <p:nvSpPr>
          <p:cNvPr id="153" name="Google Shape;153;p19"/>
          <p:cNvSpPr txBox="1"/>
          <p:nvPr>
            <p:ph type="title"/>
          </p:nvPr>
        </p:nvSpPr>
        <p:spPr>
          <a:xfrm>
            <a:off x="449625" y="632251"/>
            <a:ext cx="82626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rPr lang="it" sz="2000"/>
              <a:t>Ok, great. Now what?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700"/>
          </a:p>
        </p:txBody>
      </p:sp>
      <p:sp>
        <p:nvSpPr>
          <p:cNvPr id="154" name="Google Shape;154;p19"/>
          <p:cNvSpPr txBox="1"/>
          <p:nvPr>
            <p:ph idx="5" type="body"/>
          </p:nvPr>
        </p:nvSpPr>
        <p:spPr>
          <a:xfrm>
            <a:off x="449626" y="357929"/>
            <a:ext cx="31164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it" sz="700"/>
              <a:t>CYBERJOURNEY</a:t>
            </a:r>
            <a:endParaRPr sz="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700"/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47900"/>
            <a:ext cx="8839204" cy="157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idx="1" type="body"/>
          </p:nvPr>
        </p:nvSpPr>
        <p:spPr>
          <a:xfrm>
            <a:off x="542825" y="1539825"/>
            <a:ext cx="4172100" cy="26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b="1" i="1" lang="it" sz="1700"/>
              <a:t>Threat modeling </a:t>
            </a:r>
            <a:r>
              <a:rPr lang="it" sz="1700"/>
              <a:t>is important to identify critical components and define common risks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it" sz="1700"/>
              <a:t>It should be performed alongside the product team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it" sz="1700"/>
              <a:t>Assign security engineers to products</a:t>
            </a:r>
            <a:endParaRPr sz="1700"/>
          </a:p>
        </p:txBody>
      </p:sp>
      <p:sp>
        <p:nvSpPr>
          <p:cNvPr id="161" name="Google Shape;161;p20"/>
          <p:cNvSpPr txBox="1"/>
          <p:nvPr>
            <p:ph type="title"/>
          </p:nvPr>
        </p:nvSpPr>
        <p:spPr>
          <a:xfrm>
            <a:off x="449625" y="632250"/>
            <a:ext cx="79155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rPr lang="it" sz="1900"/>
              <a:t>Have an up-to-date security knowledge on assigned products</a:t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700"/>
          </a:p>
        </p:txBody>
      </p:sp>
      <p:sp>
        <p:nvSpPr>
          <p:cNvPr id="162" name="Google Shape;162;p20"/>
          <p:cNvSpPr txBox="1"/>
          <p:nvPr>
            <p:ph idx="5" type="body"/>
          </p:nvPr>
        </p:nvSpPr>
        <p:spPr>
          <a:xfrm>
            <a:off x="449626" y="357929"/>
            <a:ext cx="31164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it" sz="700"/>
              <a:t>CYBERJOURNEY</a:t>
            </a:r>
            <a:endParaRPr sz="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700"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700" y="1162962"/>
            <a:ext cx="3201425" cy="31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449625" y="1530588"/>
            <a:ext cx="4686300" cy="20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it" sz="1800"/>
              <a:t>Identify areas in which </a:t>
            </a:r>
            <a:r>
              <a:rPr b="1" i="1" lang="it" sz="1800"/>
              <a:t>automation</a:t>
            </a:r>
            <a:r>
              <a:rPr i="1" lang="it" sz="1800"/>
              <a:t> </a:t>
            </a:r>
            <a:r>
              <a:rPr lang="it" sz="1800"/>
              <a:t>could be impactful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 sz="1800"/>
              <a:t>Building </a:t>
            </a:r>
            <a:r>
              <a:rPr b="1" i="1" lang="it" sz="1800"/>
              <a:t>platforms</a:t>
            </a:r>
            <a:r>
              <a:rPr i="1" lang="it" sz="1800"/>
              <a:t> </a:t>
            </a:r>
            <a:r>
              <a:rPr lang="it" sz="1800"/>
              <a:t>(write once, scale infinitely)</a:t>
            </a:r>
            <a:endParaRPr sz="1800"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449625" y="632250"/>
            <a:ext cx="82626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rPr lang="it" sz="2000"/>
              <a:t>Scaling across the organization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700"/>
          </a:p>
        </p:txBody>
      </p:sp>
      <p:sp>
        <p:nvSpPr>
          <p:cNvPr id="170" name="Google Shape;170;p21"/>
          <p:cNvSpPr txBox="1"/>
          <p:nvPr>
            <p:ph idx="5" type="body"/>
          </p:nvPr>
        </p:nvSpPr>
        <p:spPr>
          <a:xfrm>
            <a:off x="449626" y="357929"/>
            <a:ext cx="31164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it" sz="700"/>
              <a:t>CYBERJOURNEY</a:t>
            </a:r>
            <a:endParaRPr sz="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700"/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451" y="357925"/>
            <a:ext cx="2960674" cy="389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509700" y="1100650"/>
            <a:ext cx="84366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AutoNum type="arabicPeriod"/>
            </a:pPr>
            <a:r>
              <a:rPr lang="it" sz="1700"/>
              <a:t>Monitor the Organization for open PRs regarding security updates and repo security best practices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it" sz="1700"/>
              <a:t>Send </a:t>
            </a:r>
            <a:r>
              <a:rPr lang="it" sz="1700"/>
              <a:t>Monthly</a:t>
            </a:r>
            <a:r>
              <a:rPr lang="it" sz="1700"/>
              <a:t> report (Gamification FTW)</a:t>
            </a:r>
            <a:endParaRPr sz="1700"/>
          </a:p>
        </p:txBody>
      </p:sp>
      <p:sp>
        <p:nvSpPr>
          <p:cNvPr id="177" name="Google Shape;177;p22"/>
          <p:cNvSpPr txBox="1"/>
          <p:nvPr>
            <p:ph type="title"/>
          </p:nvPr>
        </p:nvSpPr>
        <p:spPr>
          <a:xfrm>
            <a:off x="449638" y="632251"/>
            <a:ext cx="82626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rPr lang="it" sz="2000"/>
              <a:t>Git Watchdog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AE"/>
              </a:buClr>
              <a:buSzPts val="2400"/>
              <a:buFont typeface="Montserrat"/>
              <a:buNone/>
            </a:pPr>
            <a:r>
              <a:t/>
            </a:r>
            <a:endParaRPr sz="700"/>
          </a:p>
        </p:txBody>
      </p:sp>
      <p:sp>
        <p:nvSpPr>
          <p:cNvPr id="178" name="Google Shape;178;p22"/>
          <p:cNvSpPr txBox="1"/>
          <p:nvPr>
            <p:ph idx="5" type="body"/>
          </p:nvPr>
        </p:nvSpPr>
        <p:spPr>
          <a:xfrm>
            <a:off x="449626" y="357929"/>
            <a:ext cx="31164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it" sz="700"/>
              <a:t>CYBERJOURNEY</a:t>
            </a:r>
            <a:endParaRPr sz="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700"/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250" y="2175550"/>
            <a:ext cx="5545376" cy="24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Personalizzati 2">
      <a:dk1>
        <a:srgbClr val="000000"/>
      </a:dk1>
      <a:lt1>
        <a:srgbClr val="F7F7F7"/>
      </a:lt1>
      <a:dk2>
        <a:srgbClr val="0000FF"/>
      </a:dk2>
      <a:lt2>
        <a:srgbClr val="F7F7F7"/>
      </a:lt2>
      <a:accent1>
        <a:srgbClr val="0000FF"/>
      </a:accent1>
      <a:accent2>
        <a:srgbClr val="4995FC"/>
      </a:accent2>
      <a:accent3>
        <a:srgbClr val="7BD3F8"/>
      </a:accent3>
      <a:accent4>
        <a:srgbClr val="A6DDF8"/>
      </a:accent4>
      <a:accent5>
        <a:srgbClr val="B1C6FA"/>
      </a:accent5>
      <a:accent6>
        <a:srgbClr val="D2DCF8"/>
      </a:accent6>
      <a:hlink>
        <a:srgbClr val="00A0E6"/>
      </a:hlink>
      <a:folHlink>
        <a:srgbClr val="923DF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